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9" r:id="rId5"/>
    <p:sldId id="262" r:id="rId6"/>
    <p:sldId id="260" r:id="rId7"/>
    <p:sldId id="261" r:id="rId8"/>
    <p:sldId id="263" r:id="rId9"/>
    <p:sldId id="275" r:id="rId10"/>
    <p:sldId id="265" r:id="rId11"/>
    <p:sldId id="274" r:id="rId12"/>
    <p:sldId id="266" r:id="rId13"/>
    <p:sldId id="267"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12/17/2018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12/17/2018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Hampton roads chess association annual meeting</a:t>
            </a:r>
          </a:p>
        </p:txBody>
      </p:sp>
      <p:sp>
        <p:nvSpPr>
          <p:cNvPr id="3" name="Subtitle 2"/>
          <p:cNvSpPr>
            <a:spLocks noGrp="1"/>
          </p:cNvSpPr>
          <p:nvPr>
            <p:ph type="subTitle" idx="1"/>
          </p:nvPr>
        </p:nvSpPr>
        <p:spPr/>
        <p:txBody>
          <a:bodyPr/>
          <a:lstStyle/>
          <a:p>
            <a:r>
              <a:rPr lang="en-US" b="1" dirty="0"/>
              <a:t>19 December 2018</a:t>
            </a:r>
          </a:p>
          <a:p>
            <a:endParaRPr lang="en-US" b="1" dirty="0"/>
          </a:p>
          <a:p>
            <a:r>
              <a:rPr lang="en-US" b="1" dirty="0"/>
              <a:t>Christina m. Schweiss</a:t>
            </a:r>
          </a:p>
          <a:p>
            <a:r>
              <a:rPr lang="en-US" b="1" dirty="0"/>
              <a:t>President, HRCA</a:t>
            </a:r>
          </a:p>
          <a:p>
            <a:endParaRPr lang="en-US" dirty="0"/>
          </a:p>
        </p:txBody>
      </p:sp>
    </p:spTree>
    <p:extLst>
      <p:ext uri="{BB962C8B-B14F-4D97-AF65-F5344CB8AC3E}">
        <p14:creationId xmlns:p14="http://schemas.microsoft.com/office/powerpoint/2010/main" val="2813102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1231724" y="2040467"/>
            <a:ext cx="9905998" cy="4495800"/>
          </a:xfrm>
        </p:spPr>
        <p:txBody>
          <a:bodyPr>
            <a:normAutofit lnSpcReduction="10000"/>
          </a:bodyPr>
          <a:lstStyle/>
          <a:p>
            <a:r>
              <a:rPr lang="en-US" b="1" dirty="0"/>
              <a:t>2018-2019 Plans</a:t>
            </a:r>
          </a:p>
          <a:p>
            <a:pPr lvl="1"/>
            <a:r>
              <a:rPr lang="en-US" b="1" dirty="0"/>
              <a:t>sustain </a:t>
            </a:r>
            <a:r>
              <a:rPr lang="en-US" b="1" dirty="0" err="1"/>
              <a:t>hrscc</a:t>
            </a:r>
            <a:r>
              <a:rPr lang="en-US" b="1" dirty="0"/>
              <a:t>; Continue to grow </a:t>
            </a:r>
            <a:r>
              <a:rPr lang="en-US" b="1" dirty="0" err="1"/>
              <a:t>hrcc</a:t>
            </a:r>
            <a:r>
              <a:rPr lang="en-US" b="1" dirty="0"/>
              <a:t>, </a:t>
            </a:r>
            <a:r>
              <a:rPr lang="en-US" b="1" dirty="0" err="1"/>
              <a:t>pcc</a:t>
            </a:r>
            <a:r>
              <a:rPr lang="en-US" b="1" dirty="0"/>
              <a:t>, and support new clubs</a:t>
            </a:r>
          </a:p>
          <a:p>
            <a:pPr lvl="2"/>
            <a:r>
              <a:rPr lang="en-US" b="1" dirty="0"/>
              <a:t>HRSCC Peninsula Satellite club in planning stages</a:t>
            </a:r>
          </a:p>
          <a:p>
            <a:pPr lvl="1"/>
            <a:r>
              <a:rPr lang="en-US" b="1" dirty="0"/>
              <a:t>Continue to Expand school chess programs gradually</a:t>
            </a:r>
          </a:p>
          <a:p>
            <a:pPr lvl="1"/>
            <a:r>
              <a:rPr lang="en-US" b="1" dirty="0"/>
              <a:t>Pilot more programs for seniors, veterans, disabled, girls, and at-risk youth</a:t>
            </a:r>
          </a:p>
          <a:p>
            <a:pPr lvl="1"/>
            <a:r>
              <a:rPr lang="en-US" b="1" dirty="0"/>
              <a:t>Move forward with chess center plans!!!</a:t>
            </a:r>
          </a:p>
          <a:p>
            <a:pPr lvl="2"/>
            <a:r>
              <a:rPr lang="en-US" b="1" dirty="0"/>
              <a:t>Business plan</a:t>
            </a:r>
          </a:p>
          <a:p>
            <a:pPr lvl="2"/>
            <a:r>
              <a:rPr lang="en-US" b="1" dirty="0"/>
              <a:t>Fundraising</a:t>
            </a:r>
          </a:p>
          <a:p>
            <a:pPr lvl="2"/>
            <a:r>
              <a:rPr lang="en-US" b="1" dirty="0"/>
              <a:t>Corporate sponsorship</a:t>
            </a:r>
          </a:p>
          <a:p>
            <a:pPr lvl="2"/>
            <a:r>
              <a:rPr lang="en-US" b="1" dirty="0"/>
              <a:t>Benefactors</a:t>
            </a:r>
          </a:p>
          <a:p>
            <a:pPr lvl="2"/>
            <a:r>
              <a:rPr lang="en-US" b="1" dirty="0"/>
              <a:t>Public-private partnership</a:t>
            </a:r>
          </a:p>
          <a:p>
            <a:pPr lvl="2"/>
            <a:r>
              <a:rPr lang="en-US" b="1" dirty="0"/>
              <a:t>Could use help from any members with expertise (progress is stalling)</a:t>
            </a:r>
          </a:p>
          <a:p>
            <a:pPr lvl="1"/>
            <a:endParaRPr lang="en-US" b="1" dirty="0"/>
          </a:p>
          <a:p>
            <a:pPr lvl="1"/>
            <a:endParaRPr lang="en-US" dirty="0"/>
          </a:p>
        </p:txBody>
      </p:sp>
    </p:spTree>
    <p:extLst>
      <p:ext uri="{BB962C8B-B14F-4D97-AF65-F5344CB8AC3E}">
        <p14:creationId xmlns:p14="http://schemas.microsoft.com/office/powerpoint/2010/main" val="348596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b="1" dirty="0"/>
              <a:t>HRSCC 2019:  The Big Announcement</a:t>
            </a:r>
          </a:p>
        </p:txBody>
      </p:sp>
      <p:sp>
        <p:nvSpPr>
          <p:cNvPr id="3" name="Content Placeholder 2"/>
          <p:cNvSpPr>
            <a:spLocks noGrp="1"/>
          </p:cNvSpPr>
          <p:nvPr>
            <p:ph idx="1"/>
          </p:nvPr>
        </p:nvSpPr>
        <p:spPr>
          <a:xfrm>
            <a:off x="1231724" y="2040467"/>
            <a:ext cx="9905998" cy="4495800"/>
          </a:xfrm>
        </p:spPr>
        <p:txBody>
          <a:bodyPr>
            <a:normAutofit fontScale="85000" lnSpcReduction="20000"/>
          </a:bodyPr>
          <a:lstStyle/>
          <a:p>
            <a:r>
              <a:rPr lang="en-US" b="1" dirty="0">
                <a:solidFill>
                  <a:srgbClr val="FF0000"/>
                </a:solidFill>
              </a:rPr>
              <a:t>HRSCC is changing in 2019!!!</a:t>
            </a:r>
          </a:p>
          <a:p>
            <a:pPr lvl="1"/>
            <a:r>
              <a:rPr lang="en-US" b="1" dirty="0">
                <a:solidFill>
                  <a:schemeClr val="bg1"/>
                </a:solidFill>
                <a:highlight>
                  <a:srgbClr val="FFFF00"/>
                </a:highlight>
              </a:rPr>
              <a:t>HRSCC is now school-year only</a:t>
            </a:r>
          </a:p>
          <a:p>
            <a:pPr lvl="1"/>
            <a:r>
              <a:rPr lang="en-US" b="1" dirty="0">
                <a:solidFill>
                  <a:schemeClr val="bg1"/>
                </a:solidFill>
                <a:highlight>
                  <a:srgbClr val="FFFF00"/>
                </a:highlight>
              </a:rPr>
              <a:t>Summers are optional.  You will not lose your slot if you do not participate.  You will not pay for summer to hold your slot for fall.</a:t>
            </a:r>
          </a:p>
          <a:p>
            <a:pPr lvl="1"/>
            <a:r>
              <a:rPr lang="en-US" b="1" dirty="0">
                <a:solidFill>
                  <a:schemeClr val="bg1"/>
                </a:solidFill>
                <a:highlight>
                  <a:srgbClr val="FFFF00"/>
                </a:highlight>
              </a:rPr>
              <a:t>Same time and place for summer, but now HRCA Summer Chess Academy</a:t>
            </a:r>
          </a:p>
          <a:p>
            <a:pPr lvl="2"/>
            <a:r>
              <a:rPr lang="en-US" b="1" dirty="0"/>
              <a:t>Open to the Public, HRSCC players welcome</a:t>
            </a:r>
          </a:p>
          <a:p>
            <a:pPr lvl="2"/>
            <a:r>
              <a:rPr lang="en-US" b="1" dirty="0"/>
              <a:t>Coach Jay’s Chess Academy curriculum (belt system)</a:t>
            </a:r>
          </a:p>
          <a:p>
            <a:pPr lvl="2"/>
            <a:r>
              <a:rPr lang="en-US" b="1" dirty="0"/>
              <a:t>Coaches will all be paid at the school chess rate ($25/hour)</a:t>
            </a:r>
          </a:p>
          <a:p>
            <a:pPr lvl="2"/>
            <a:r>
              <a:rPr lang="en-US" b="1" dirty="0"/>
              <a:t>Sessions will consist of 90 minutes of training only (no tournaments or ladder)</a:t>
            </a:r>
          </a:p>
          <a:p>
            <a:pPr lvl="2"/>
            <a:r>
              <a:rPr lang="en-US" b="1" dirty="0"/>
              <a:t>Fees announced and registration open in spring (Ballpark $75-100/kid)</a:t>
            </a:r>
          </a:p>
          <a:p>
            <a:pPr lvl="2"/>
            <a:r>
              <a:rPr lang="en-US" b="1" dirty="0"/>
              <a:t>Week-long summer camp TBD</a:t>
            </a:r>
          </a:p>
          <a:p>
            <a:pPr lvl="1"/>
            <a:r>
              <a:rPr lang="en-US" b="1" dirty="0"/>
              <a:t>Annual Re-Registration for HRSCC Required, and will begin in early May for September.  $20 Registration fee due at that time to claim your Fall slot.</a:t>
            </a:r>
          </a:p>
          <a:p>
            <a:pPr lvl="1"/>
            <a:r>
              <a:rPr lang="en-US" b="1" dirty="0">
                <a:solidFill>
                  <a:srgbClr val="FF0000"/>
                </a:solidFill>
              </a:rPr>
              <a:t>VOLUNTEER REQUIREMENTS (once per month per family or 9 total slots) ARE MANDATORY.  FAILURE TO COMPLETE YOUR VOLUNTEER REQUIREMENTS FOR HRSCC THIS SEASON WILL MAKE YOU INELIGIBLE FOR FALL REGISTRATION.  YOUR SLOTS WILL BE GIVEN TO FAMILIES ON THE WAIT LIST.</a:t>
            </a:r>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226979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dirty="0"/>
              <a:t>Annual financial report</a:t>
            </a:r>
            <a:br>
              <a:rPr lang="en-US" dirty="0"/>
            </a:br>
            <a:r>
              <a:rPr lang="en-US" dirty="0"/>
              <a:t>2017-2018</a:t>
            </a:r>
          </a:p>
        </p:txBody>
      </p:sp>
      <p:sp>
        <p:nvSpPr>
          <p:cNvPr id="3" name="Content Placeholder 2"/>
          <p:cNvSpPr>
            <a:spLocks noGrp="1"/>
          </p:cNvSpPr>
          <p:nvPr>
            <p:ph idx="1"/>
          </p:nvPr>
        </p:nvSpPr>
        <p:spPr>
          <a:xfrm>
            <a:off x="1231724" y="2040467"/>
            <a:ext cx="9905998" cy="4495800"/>
          </a:xfrm>
        </p:spPr>
        <p:txBody>
          <a:bodyPr>
            <a:normAutofit/>
          </a:bodyPr>
          <a:lstStyle/>
          <a:p>
            <a:r>
              <a:rPr lang="en-US" dirty="0">
                <a:effectLst/>
              </a:rPr>
              <a:t>Starting Balance: 9/1/17 =  $8,219.52</a:t>
            </a:r>
          </a:p>
          <a:p>
            <a:r>
              <a:rPr lang="en-US" dirty="0">
                <a:effectLst/>
              </a:rPr>
              <a:t>Ending Balance:  8/31/18 = $10,300.71</a:t>
            </a:r>
          </a:p>
          <a:p>
            <a:r>
              <a:rPr lang="en-US" dirty="0">
                <a:effectLst/>
              </a:rPr>
              <a:t>Detailed report available on request (a few copies tonight)</a:t>
            </a:r>
          </a:p>
          <a:p>
            <a:r>
              <a:rPr lang="en-US" dirty="0" err="1">
                <a:effectLst/>
              </a:rPr>
              <a:t>Schlich</a:t>
            </a:r>
            <a:r>
              <a:rPr lang="en-US" dirty="0">
                <a:effectLst/>
              </a:rPr>
              <a:t> scholarships available – ask for details</a:t>
            </a:r>
          </a:p>
          <a:p>
            <a:r>
              <a:rPr lang="en-US" dirty="0">
                <a:effectLst/>
              </a:rPr>
              <a:t>Fundraising</a:t>
            </a:r>
          </a:p>
          <a:p>
            <a:pPr lvl="1"/>
            <a:r>
              <a:rPr lang="en-US" dirty="0">
                <a:effectLst/>
              </a:rPr>
              <a:t>Chess hustling fundraiser at MacArthur Mall</a:t>
            </a:r>
          </a:p>
          <a:p>
            <a:pPr lvl="1"/>
            <a:r>
              <a:rPr lang="en-US" dirty="0">
                <a:effectLst/>
              </a:rPr>
              <a:t>Capital campaign will launch this fiscal year</a:t>
            </a:r>
          </a:p>
          <a:p>
            <a:pPr lvl="1"/>
            <a:r>
              <a:rPr lang="en-US" dirty="0">
                <a:effectLst/>
              </a:rPr>
              <a:t>Ideas welcome</a:t>
            </a:r>
          </a:p>
          <a:p>
            <a:r>
              <a:rPr lang="en-US" dirty="0">
                <a:effectLst/>
              </a:rPr>
              <a:t>Bottom line:  slowly growing our funds to realize our future plans!</a:t>
            </a:r>
          </a:p>
          <a:p>
            <a:endParaRPr lang="en-US" b="1" dirty="0"/>
          </a:p>
          <a:p>
            <a:pPr lvl="1"/>
            <a:endParaRPr lang="en-US" dirty="0"/>
          </a:p>
        </p:txBody>
      </p:sp>
      <p:sp>
        <p:nvSpPr>
          <p:cNvPr id="6" name="Content Placeholder 2"/>
          <p:cNvSpPr txBox="1">
            <a:spLocks/>
          </p:cNvSpPr>
          <p:nvPr/>
        </p:nvSpPr>
        <p:spPr>
          <a:xfrm>
            <a:off x="1130124" y="2147712"/>
            <a:ext cx="9905998" cy="4495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endParaRPr lang="en-US" b="1" dirty="0"/>
          </a:p>
          <a:p>
            <a:pPr lvl="1"/>
            <a:endParaRPr lang="en-US" dirty="0"/>
          </a:p>
        </p:txBody>
      </p:sp>
    </p:spTree>
    <p:extLst>
      <p:ext uri="{BB962C8B-B14F-4D97-AF65-F5344CB8AC3E}">
        <p14:creationId xmlns:p14="http://schemas.microsoft.com/office/powerpoint/2010/main" val="297917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dirty="0"/>
              <a:t>Secretary’s report</a:t>
            </a:r>
            <a:br>
              <a:rPr lang="en-US" dirty="0"/>
            </a:br>
            <a:endParaRPr lang="en-US" dirty="0"/>
          </a:p>
        </p:txBody>
      </p:sp>
      <p:sp>
        <p:nvSpPr>
          <p:cNvPr id="3" name="Content Placeholder 2"/>
          <p:cNvSpPr>
            <a:spLocks noGrp="1"/>
          </p:cNvSpPr>
          <p:nvPr>
            <p:ph idx="1"/>
          </p:nvPr>
        </p:nvSpPr>
        <p:spPr>
          <a:xfrm>
            <a:off x="1231724" y="2040467"/>
            <a:ext cx="9905998" cy="4495800"/>
          </a:xfrm>
        </p:spPr>
        <p:txBody>
          <a:bodyPr>
            <a:normAutofit/>
          </a:bodyPr>
          <a:lstStyle/>
          <a:p>
            <a:r>
              <a:rPr lang="en-US" dirty="0">
                <a:effectLst/>
              </a:rPr>
              <a:t>Current membership</a:t>
            </a:r>
          </a:p>
          <a:p>
            <a:pPr lvl="1"/>
            <a:r>
              <a:rPr lang="en-US" dirty="0">
                <a:effectLst/>
              </a:rPr>
              <a:t>Voting age (16 and up)</a:t>
            </a:r>
          </a:p>
          <a:p>
            <a:pPr lvl="1"/>
            <a:r>
              <a:rPr lang="en-US" dirty="0">
                <a:effectLst/>
              </a:rPr>
              <a:t>Youth (under 16)</a:t>
            </a:r>
          </a:p>
          <a:p>
            <a:r>
              <a:rPr lang="en-US" dirty="0">
                <a:effectLst/>
              </a:rPr>
              <a:t>Number of Voting members present tonight</a:t>
            </a:r>
          </a:p>
          <a:p>
            <a:r>
              <a:rPr lang="en-US" dirty="0">
                <a:effectLst/>
              </a:rPr>
              <a:t>Quorum (5% of eligible voting members) reached for voting?</a:t>
            </a:r>
          </a:p>
          <a:p>
            <a:endParaRPr lang="en-US" dirty="0">
              <a:effectLst/>
            </a:endParaRPr>
          </a:p>
          <a:p>
            <a:endParaRPr lang="en-US" b="1" dirty="0"/>
          </a:p>
          <a:p>
            <a:pPr lvl="1"/>
            <a:endParaRPr lang="en-US" dirty="0"/>
          </a:p>
        </p:txBody>
      </p:sp>
      <p:sp>
        <p:nvSpPr>
          <p:cNvPr id="6" name="Content Placeholder 2"/>
          <p:cNvSpPr txBox="1">
            <a:spLocks/>
          </p:cNvSpPr>
          <p:nvPr/>
        </p:nvSpPr>
        <p:spPr>
          <a:xfrm>
            <a:off x="1130124" y="2147712"/>
            <a:ext cx="9905998" cy="4495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endParaRPr lang="en-US" b="1" dirty="0"/>
          </a:p>
          <a:p>
            <a:pPr lvl="1"/>
            <a:endParaRPr lang="en-US" dirty="0"/>
          </a:p>
        </p:txBody>
      </p:sp>
    </p:spTree>
    <p:extLst>
      <p:ext uri="{BB962C8B-B14F-4D97-AF65-F5344CB8AC3E}">
        <p14:creationId xmlns:p14="http://schemas.microsoft.com/office/powerpoint/2010/main" val="212027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dirty="0"/>
              <a:t>Board of director elections</a:t>
            </a:r>
          </a:p>
        </p:txBody>
      </p:sp>
      <p:sp>
        <p:nvSpPr>
          <p:cNvPr id="3" name="Content Placeholder 2"/>
          <p:cNvSpPr>
            <a:spLocks noGrp="1"/>
          </p:cNvSpPr>
          <p:nvPr>
            <p:ph idx="1"/>
          </p:nvPr>
        </p:nvSpPr>
        <p:spPr>
          <a:xfrm>
            <a:off x="1243013" y="2359378"/>
            <a:ext cx="9905998" cy="4495800"/>
          </a:xfrm>
        </p:spPr>
        <p:txBody>
          <a:bodyPr>
            <a:normAutofit/>
          </a:bodyPr>
          <a:lstStyle/>
          <a:p>
            <a:r>
              <a:rPr lang="en-US" dirty="0">
                <a:effectLst/>
              </a:rPr>
              <a:t>Tom </a:t>
            </a:r>
            <a:r>
              <a:rPr lang="en-US" dirty="0" err="1">
                <a:effectLst/>
              </a:rPr>
              <a:t>Belke</a:t>
            </a:r>
            <a:r>
              <a:rPr lang="en-US" dirty="0">
                <a:effectLst/>
              </a:rPr>
              <a:t>, Rey Herrera (Secretary, Replaced Bryan Flores), and Julie Wells (Vice President) have one year left on their terms</a:t>
            </a:r>
          </a:p>
          <a:p>
            <a:r>
              <a:rPr lang="en-US" dirty="0">
                <a:effectLst/>
              </a:rPr>
              <a:t>Ernest </a:t>
            </a:r>
            <a:r>
              <a:rPr lang="en-US" dirty="0" err="1">
                <a:effectLst/>
              </a:rPr>
              <a:t>schlich</a:t>
            </a:r>
            <a:r>
              <a:rPr lang="en-US" dirty="0">
                <a:effectLst/>
              </a:rPr>
              <a:t>, Cheryl havens (Treasurer), and Jack </a:t>
            </a:r>
            <a:r>
              <a:rPr lang="en-US" dirty="0" err="1">
                <a:effectLst/>
              </a:rPr>
              <a:t>Bustillos</a:t>
            </a:r>
            <a:r>
              <a:rPr lang="en-US" dirty="0">
                <a:effectLst/>
              </a:rPr>
              <a:t> (Replaced Jeff Forbes) are up for re-election of their two-year terms</a:t>
            </a:r>
          </a:p>
          <a:p>
            <a:r>
              <a:rPr lang="en-US" dirty="0">
                <a:effectLst/>
              </a:rPr>
              <a:t>Staggered elections (half the board elected annually)</a:t>
            </a:r>
          </a:p>
          <a:p>
            <a:r>
              <a:rPr lang="en-US" dirty="0">
                <a:effectLst/>
              </a:rPr>
              <a:t>President always serves one year term </a:t>
            </a:r>
          </a:p>
          <a:p>
            <a:r>
              <a:rPr lang="en-US" b="1" dirty="0">
                <a:effectLst/>
              </a:rPr>
              <a:t>Candidate statements</a:t>
            </a:r>
          </a:p>
          <a:p>
            <a:r>
              <a:rPr lang="en-US" dirty="0">
                <a:effectLst/>
              </a:rPr>
              <a:t>Choose president (no other volunteers???)</a:t>
            </a:r>
          </a:p>
          <a:p>
            <a:r>
              <a:rPr lang="en-US" dirty="0">
                <a:effectLst/>
              </a:rPr>
              <a:t>Write-ins allowed, check box next to name</a:t>
            </a:r>
          </a:p>
          <a:p>
            <a:r>
              <a:rPr lang="en-US" dirty="0">
                <a:effectLst/>
              </a:rPr>
              <a:t>Ballots being handed out, turn in before end of night</a:t>
            </a:r>
          </a:p>
          <a:p>
            <a:endParaRPr lang="en-US" dirty="0">
              <a:effectLst/>
            </a:endParaRPr>
          </a:p>
          <a:p>
            <a:endParaRPr lang="en-US" b="1" dirty="0"/>
          </a:p>
          <a:p>
            <a:pPr lvl="1"/>
            <a:endParaRPr lang="en-US" dirty="0"/>
          </a:p>
        </p:txBody>
      </p:sp>
      <p:sp>
        <p:nvSpPr>
          <p:cNvPr id="6" name="Content Placeholder 2"/>
          <p:cNvSpPr txBox="1">
            <a:spLocks/>
          </p:cNvSpPr>
          <p:nvPr/>
        </p:nvSpPr>
        <p:spPr>
          <a:xfrm>
            <a:off x="1130124" y="2147712"/>
            <a:ext cx="9905998" cy="4495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endParaRPr lang="en-US" b="1" dirty="0"/>
          </a:p>
          <a:p>
            <a:pPr lvl="1"/>
            <a:endParaRPr lang="en-US" dirty="0"/>
          </a:p>
        </p:txBody>
      </p:sp>
    </p:spTree>
    <p:extLst>
      <p:ext uri="{BB962C8B-B14F-4D97-AF65-F5344CB8AC3E}">
        <p14:creationId xmlns:p14="http://schemas.microsoft.com/office/powerpoint/2010/main" val="330512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24" y="135467"/>
            <a:ext cx="9905998" cy="1905000"/>
          </a:xfrm>
        </p:spPr>
        <p:txBody>
          <a:bodyPr/>
          <a:lstStyle/>
          <a:p>
            <a:pPr algn="ctr"/>
            <a:r>
              <a:rPr lang="en-US" dirty="0"/>
              <a:t>Call for new business</a:t>
            </a:r>
          </a:p>
        </p:txBody>
      </p:sp>
      <p:sp>
        <p:nvSpPr>
          <p:cNvPr id="3" name="Content Placeholder 2"/>
          <p:cNvSpPr>
            <a:spLocks noGrp="1"/>
          </p:cNvSpPr>
          <p:nvPr>
            <p:ph idx="1"/>
          </p:nvPr>
        </p:nvSpPr>
        <p:spPr>
          <a:xfrm>
            <a:off x="1039813" y="1840089"/>
            <a:ext cx="9905998" cy="4495800"/>
          </a:xfrm>
        </p:spPr>
        <p:txBody>
          <a:bodyPr>
            <a:normAutofit/>
          </a:bodyPr>
          <a:lstStyle/>
          <a:p>
            <a:r>
              <a:rPr lang="en-US" dirty="0">
                <a:effectLst/>
              </a:rPr>
              <a:t>Members present are welcome to present new business</a:t>
            </a:r>
          </a:p>
          <a:p>
            <a:r>
              <a:rPr lang="en-US" dirty="0">
                <a:effectLst/>
              </a:rPr>
              <a:t>Any questions?</a:t>
            </a:r>
          </a:p>
          <a:p>
            <a:endParaRPr lang="en-US" dirty="0">
              <a:effectLst/>
            </a:endParaRPr>
          </a:p>
          <a:p>
            <a:r>
              <a:rPr lang="en-US" dirty="0">
                <a:effectLst/>
              </a:rPr>
              <a:t>Meeting adjourned!!!</a:t>
            </a:r>
          </a:p>
          <a:p>
            <a:endParaRPr lang="en-US" dirty="0">
              <a:effectLst/>
            </a:endParaRPr>
          </a:p>
          <a:p>
            <a:endParaRPr lang="en-US" b="1" dirty="0"/>
          </a:p>
          <a:p>
            <a:pPr lvl="1"/>
            <a:endParaRPr lang="en-US" dirty="0"/>
          </a:p>
        </p:txBody>
      </p:sp>
      <p:sp>
        <p:nvSpPr>
          <p:cNvPr id="6" name="Content Placeholder 2"/>
          <p:cNvSpPr txBox="1">
            <a:spLocks/>
          </p:cNvSpPr>
          <p:nvPr/>
        </p:nvSpPr>
        <p:spPr>
          <a:xfrm>
            <a:off x="1130124" y="2147712"/>
            <a:ext cx="9905998" cy="4495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endParaRPr lang="en-US" b="1" dirty="0"/>
          </a:p>
          <a:p>
            <a:pPr lvl="1"/>
            <a:endParaRPr lang="en-US" dirty="0"/>
          </a:p>
        </p:txBody>
      </p:sp>
    </p:spTree>
    <p:extLst>
      <p:ext uri="{BB962C8B-B14F-4D97-AF65-F5344CB8AC3E}">
        <p14:creationId xmlns:p14="http://schemas.microsoft.com/office/powerpoint/2010/main" val="386501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THIRD annual meeting</a:t>
            </a:r>
          </a:p>
        </p:txBody>
      </p:sp>
      <p:sp>
        <p:nvSpPr>
          <p:cNvPr id="3" name="Content Placeholder 2"/>
          <p:cNvSpPr>
            <a:spLocks noGrp="1"/>
          </p:cNvSpPr>
          <p:nvPr>
            <p:ph idx="1"/>
          </p:nvPr>
        </p:nvSpPr>
        <p:spPr/>
        <p:txBody>
          <a:bodyPr/>
          <a:lstStyle/>
          <a:p>
            <a:r>
              <a:rPr lang="en-US" b="1" dirty="0"/>
              <a:t>First meeting (18 October 2016) covered the mission of </a:t>
            </a:r>
            <a:r>
              <a:rPr lang="en-US" b="1" dirty="0" err="1"/>
              <a:t>hrca</a:t>
            </a:r>
            <a:r>
              <a:rPr lang="en-US" b="1" dirty="0"/>
              <a:t> as a new non-profit and our plans for the future</a:t>
            </a:r>
          </a:p>
          <a:p>
            <a:pPr lvl="1"/>
            <a:r>
              <a:rPr lang="en-US" b="1" dirty="0"/>
              <a:t>Initial Board of directors elections were held</a:t>
            </a:r>
          </a:p>
          <a:p>
            <a:r>
              <a:rPr lang="en-US" b="1" dirty="0"/>
              <a:t>Second meeting (19 December 2017) covered changes to our bylaws (voted on by members) and rotating elections for the board of directors, as well as updating members on our programs, financial status, etc.</a:t>
            </a:r>
          </a:p>
          <a:p>
            <a:endParaRPr lang="en-US" b="1" dirty="0"/>
          </a:p>
          <a:p>
            <a:r>
              <a:rPr lang="en-US" b="1" dirty="0"/>
              <a:t>Meeting called to order!</a:t>
            </a:r>
          </a:p>
        </p:txBody>
      </p:sp>
    </p:spTree>
    <p:extLst>
      <p:ext uri="{BB962C8B-B14F-4D97-AF65-F5344CB8AC3E}">
        <p14:creationId xmlns:p14="http://schemas.microsoft.com/office/powerpoint/2010/main" val="320240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1141413" y="2297927"/>
            <a:ext cx="9905998" cy="3856383"/>
          </a:xfrm>
        </p:spPr>
        <p:txBody>
          <a:bodyPr>
            <a:normAutofit fontScale="85000" lnSpcReduction="10000"/>
          </a:bodyPr>
          <a:lstStyle/>
          <a:p>
            <a:r>
              <a:rPr lang="en-US" b="1" dirty="0"/>
              <a:t>Mission area:  competitive chess club, youth</a:t>
            </a:r>
          </a:p>
          <a:p>
            <a:pPr lvl="1"/>
            <a:r>
              <a:rPr lang="en-US" b="1" dirty="0"/>
              <a:t>Hampton roads scholastic chess club maintained a roster of 125 kids, with a long, running wait list that averages 40-50 kids at any given time</a:t>
            </a:r>
          </a:p>
          <a:p>
            <a:pPr lvl="1"/>
            <a:r>
              <a:rPr lang="en-US" b="1" dirty="0"/>
              <a:t>Kids raised ratings collectively thousands of points – now 34 kids rated over 700 (12 over 1100!) from humble beginnings in 2014</a:t>
            </a:r>
          </a:p>
          <a:p>
            <a:pPr lvl="2"/>
            <a:r>
              <a:rPr lang="en-US" b="1" dirty="0"/>
              <a:t>Expanded from eight to nine ability groups (added the guppies)</a:t>
            </a:r>
          </a:p>
          <a:p>
            <a:pPr lvl="2"/>
            <a:r>
              <a:rPr lang="en-US" b="1" dirty="0"/>
              <a:t>Top kids increased to ratings over 1500 (6 kids)</a:t>
            </a:r>
          </a:p>
          <a:p>
            <a:pPr lvl="1"/>
            <a:r>
              <a:rPr lang="en-US" b="1" dirty="0" err="1"/>
              <a:t>Hrscc</a:t>
            </a:r>
            <a:r>
              <a:rPr lang="en-US" b="1" dirty="0"/>
              <a:t> kids on school chess teams winning trophies even at state championships (about 40 kids attended)</a:t>
            </a:r>
          </a:p>
          <a:p>
            <a:pPr lvl="1"/>
            <a:r>
              <a:rPr lang="en-US" b="1" dirty="0"/>
              <a:t>Many kids played at spring nationals, their first national event experience</a:t>
            </a:r>
          </a:p>
          <a:p>
            <a:pPr lvl="1"/>
            <a:r>
              <a:rPr lang="en-US" b="1" dirty="0"/>
              <a:t>Many kids receiving private coaching</a:t>
            </a:r>
          </a:p>
          <a:p>
            <a:pPr lvl="1"/>
            <a:r>
              <a:rPr lang="en-US" b="1" dirty="0"/>
              <a:t>Gaining ground in the state, but </a:t>
            </a:r>
            <a:r>
              <a:rPr lang="en-US" b="1" dirty="0" err="1"/>
              <a:t>rome</a:t>
            </a:r>
            <a:r>
              <a:rPr lang="en-US" b="1" dirty="0"/>
              <a:t> wasn’t built in a day</a:t>
            </a:r>
          </a:p>
          <a:p>
            <a:pPr lvl="2"/>
            <a:r>
              <a:rPr lang="en-US" b="1" dirty="0"/>
              <a:t>Will always maintain philosophy of fun first -- even if that means slower gains on nova</a:t>
            </a:r>
          </a:p>
        </p:txBody>
      </p:sp>
    </p:spTree>
    <p:extLst>
      <p:ext uri="{BB962C8B-B14F-4D97-AF65-F5344CB8AC3E}">
        <p14:creationId xmlns:p14="http://schemas.microsoft.com/office/powerpoint/2010/main" val="256700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p:txBody>
          <a:bodyPr>
            <a:normAutofit/>
          </a:bodyPr>
          <a:lstStyle/>
          <a:p>
            <a:r>
              <a:rPr lang="en-US" b="1" dirty="0"/>
              <a:t>Mission area:  competitive chess club, adult / all ages</a:t>
            </a:r>
          </a:p>
          <a:p>
            <a:pPr lvl="1"/>
            <a:r>
              <a:rPr lang="en-US" b="1" dirty="0"/>
              <a:t>Hampton roads chess club welcomed many new members and regained its strength after taking a huge hit when it lost the Norfolk synagogue site (near death experience)</a:t>
            </a:r>
          </a:p>
          <a:p>
            <a:pPr lvl="1"/>
            <a:r>
              <a:rPr lang="en-US" b="1" dirty="0"/>
              <a:t>Peninsula chess club (loosely affiliated with </a:t>
            </a:r>
            <a:r>
              <a:rPr lang="en-US" b="1" dirty="0" err="1"/>
              <a:t>hrca</a:t>
            </a:r>
            <a:r>
              <a:rPr lang="en-US" b="1" dirty="0"/>
              <a:t>) also thriving</a:t>
            </a:r>
          </a:p>
          <a:p>
            <a:pPr lvl="1"/>
            <a:r>
              <a:rPr lang="en-US" b="1" dirty="0"/>
              <a:t>Provides venue for advanced kids</a:t>
            </a:r>
          </a:p>
          <a:p>
            <a:pPr lvl="1"/>
            <a:r>
              <a:rPr lang="en-US" b="1" dirty="0"/>
              <a:t>Lower rated adults able to be involved</a:t>
            </a:r>
          </a:p>
          <a:p>
            <a:pPr lvl="1"/>
            <a:r>
              <a:rPr lang="en-US" b="1" dirty="0"/>
              <a:t>Exciting new events in the schedule for 2019:  tom </a:t>
            </a:r>
            <a:r>
              <a:rPr lang="en-US" b="1" dirty="0" err="1"/>
              <a:t>belke</a:t>
            </a:r>
            <a:endParaRPr lang="en-US" b="1" dirty="0"/>
          </a:p>
        </p:txBody>
      </p:sp>
    </p:spTree>
    <p:extLst>
      <p:ext uri="{BB962C8B-B14F-4D97-AF65-F5344CB8AC3E}">
        <p14:creationId xmlns:p14="http://schemas.microsoft.com/office/powerpoint/2010/main" val="425647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998" y="148424"/>
            <a:ext cx="9905998" cy="1905000"/>
          </a:xfrm>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656384" y="2385390"/>
            <a:ext cx="9905998" cy="5013297"/>
          </a:xfrm>
        </p:spPr>
        <p:txBody>
          <a:bodyPr>
            <a:normAutofit/>
          </a:bodyPr>
          <a:lstStyle/>
          <a:p>
            <a:pPr lvl="1"/>
            <a:endParaRPr lang="en-US" b="1" dirty="0"/>
          </a:p>
          <a:p>
            <a:r>
              <a:rPr lang="en-US" b="1" dirty="0"/>
              <a:t>Mission area:  chess tournaments – greatly expanded!</a:t>
            </a:r>
          </a:p>
          <a:p>
            <a:pPr lvl="1"/>
            <a:r>
              <a:rPr lang="en-US" b="1" dirty="0"/>
              <a:t>Bomb Cyclone Classic</a:t>
            </a:r>
          </a:p>
          <a:p>
            <a:pPr lvl="1"/>
            <a:r>
              <a:rPr lang="en-US" b="1" dirty="0"/>
              <a:t>Winter Classic</a:t>
            </a:r>
          </a:p>
          <a:p>
            <a:pPr lvl="1"/>
            <a:r>
              <a:rPr lang="en-US" b="1" dirty="0"/>
              <a:t>State Championship Warm-up</a:t>
            </a:r>
          </a:p>
          <a:p>
            <a:pPr lvl="1"/>
            <a:r>
              <a:rPr lang="en-US" b="1" dirty="0"/>
              <a:t>MacArthur Center Spring Chess Festival (New partnership)</a:t>
            </a:r>
          </a:p>
          <a:p>
            <a:pPr lvl="1"/>
            <a:r>
              <a:rPr lang="en-US" b="1" dirty="0"/>
              <a:t>HR-AR Regional Championship</a:t>
            </a:r>
          </a:p>
          <a:p>
            <a:pPr lvl="1"/>
            <a:r>
              <a:rPr lang="en-US" b="1" dirty="0"/>
              <a:t>End-Of-Summer Bash</a:t>
            </a:r>
          </a:p>
          <a:p>
            <a:pPr lvl="1"/>
            <a:r>
              <a:rPr lang="en-US" b="1" dirty="0" err="1"/>
              <a:t>IndiaFest</a:t>
            </a:r>
            <a:r>
              <a:rPr lang="en-US" b="1" dirty="0"/>
              <a:t> Chess Competition (New partnership with </a:t>
            </a:r>
            <a:r>
              <a:rPr lang="en-US" b="1" dirty="0" err="1"/>
              <a:t>aihr</a:t>
            </a:r>
            <a:r>
              <a:rPr lang="en-US" b="1" dirty="0"/>
              <a:t>)</a:t>
            </a:r>
          </a:p>
          <a:p>
            <a:pPr lvl="1"/>
            <a:r>
              <a:rPr lang="en-US" b="1" dirty="0"/>
              <a:t>MacArthur Center National Chess Day (5</a:t>
            </a:r>
            <a:r>
              <a:rPr lang="en-US" b="1" baseline="30000" dirty="0"/>
              <a:t>th</a:t>
            </a:r>
            <a:r>
              <a:rPr lang="en-US" b="1" dirty="0"/>
              <a:t> Annual, first at this location)</a:t>
            </a:r>
          </a:p>
          <a:p>
            <a:pPr lvl="1"/>
            <a:r>
              <a:rPr lang="en-US" b="1" dirty="0"/>
              <a:t>Hosted tournaments in partnership with VSCA</a:t>
            </a:r>
          </a:p>
          <a:p>
            <a:pPr lvl="1"/>
            <a:r>
              <a:rPr lang="en-US" b="1" dirty="0"/>
              <a:t>Upcoming:  5 January and 2 February</a:t>
            </a:r>
          </a:p>
          <a:p>
            <a:pPr lvl="1"/>
            <a:endParaRPr lang="en-US" b="1" dirty="0"/>
          </a:p>
          <a:p>
            <a:pPr lvl="1"/>
            <a:endParaRPr lang="en-US" b="1" dirty="0"/>
          </a:p>
          <a:p>
            <a:pPr lvl="1"/>
            <a:endParaRPr lang="en-US" b="1" dirty="0"/>
          </a:p>
          <a:p>
            <a:pPr marL="457200" lvl="1" indent="0">
              <a:buNone/>
            </a:pPr>
            <a:endParaRPr lang="en-US" b="1" dirty="0"/>
          </a:p>
          <a:p>
            <a:pPr lvl="1"/>
            <a:endParaRPr lang="en-US" b="1" dirty="0"/>
          </a:p>
        </p:txBody>
      </p:sp>
    </p:spTree>
    <p:extLst>
      <p:ext uri="{BB962C8B-B14F-4D97-AF65-F5344CB8AC3E}">
        <p14:creationId xmlns:p14="http://schemas.microsoft.com/office/powerpoint/2010/main" val="39826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1141413" y="2242268"/>
            <a:ext cx="9905998" cy="4203689"/>
          </a:xfrm>
        </p:spPr>
        <p:txBody>
          <a:bodyPr>
            <a:normAutofit fontScale="70000" lnSpcReduction="20000"/>
          </a:bodyPr>
          <a:lstStyle/>
          <a:p>
            <a:r>
              <a:rPr lang="en-US" b="1" dirty="0"/>
              <a:t>Mission area:  competitive chess, staff</a:t>
            </a:r>
          </a:p>
          <a:p>
            <a:pPr marL="0" indent="0">
              <a:buNone/>
            </a:pPr>
            <a:endParaRPr lang="en-US" b="1" dirty="0"/>
          </a:p>
          <a:p>
            <a:r>
              <a:rPr lang="en-US" b="1" dirty="0"/>
              <a:t>From 2 masters and the </a:t>
            </a:r>
            <a:r>
              <a:rPr lang="en-US" b="1" dirty="0" err="1"/>
              <a:t>schlichs</a:t>
            </a:r>
            <a:r>
              <a:rPr lang="en-US" b="1" dirty="0"/>
              <a:t> coaching years ago…</a:t>
            </a:r>
          </a:p>
          <a:p>
            <a:pPr lvl="1"/>
            <a:r>
              <a:rPr lang="en-US" b="1" dirty="0"/>
              <a:t>9 </a:t>
            </a:r>
            <a:r>
              <a:rPr lang="en-US" b="1" dirty="0" err="1"/>
              <a:t>uscf</a:t>
            </a:r>
            <a:r>
              <a:rPr lang="en-US" b="1" dirty="0"/>
              <a:t> certified level I (local) chess coaches</a:t>
            </a:r>
          </a:p>
          <a:p>
            <a:pPr lvl="1"/>
            <a:r>
              <a:rPr lang="en-US" b="1" dirty="0"/>
              <a:t>5 more level I applications being processed / awaiting testing</a:t>
            </a:r>
          </a:p>
          <a:p>
            <a:pPr lvl="1"/>
            <a:r>
              <a:rPr lang="en-US" b="1" dirty="0"/>
              <a:t>17 advancements to level II (district) chess coach</a:t>
            </a:r>
          </a:p>
          <a:p>
            <a:pPr lvl="1"/>
            <a:r>
              <a:rPr lang="en-US" b="1" dirty="0"/>
              <a:t>2 more level II applications being processed / awaiting testing </a:t>
            </a:r>
          </a:p>
          <a:p>
            <a:pPr lvl="1"/>
            <a:r>
              <a:rPr lang="en-US" b="1" dirty="0"/>
              <a:t>1 level III (advanced) coach certified</a:t>
            </a:r>
          </a:p>
          <a:p>
            <a:r>
              <a:rPr lang="en-US" b="1" dirty="0"/>
              <a:t>From one certified tournament director in 2013 to…</a:t>
            </a:r>
          </a:p>
          <a:p>
            <a:pPr lvl="1"/>
            <a:r>
              <a:rPr lang="en-US" b="1" dirty="0"/>
              <a:t>8 club level TD’s (double from last year)</a:t>
            </a:r>
          </a:p>
          <a:p>
            <a:pPr lvl="1"/>
            <a:r>
              <a:rPr lang="en-US" b="1" dirty="0"/>
              <a:t>3 local level td’s </a:t>
            </a:r>
          </a:p>
          <a:p>
            <a:pPr lvl="1"/>
            <a:r>
              <a:rPr lang="en-US" b="1" dirty="0"/>
              <a:t>2 senior level td’s</a:t>
            </a:r>
          </a:p>
          <a:p>
            <a:pPr lvl="1"/>
            <a:r>
              <a:rPr lang="en-US" b="1" dirty="0"/>
              <a:t>1 NATIONAL TD</a:t>
            </a:r>
          </a:p>
          <a:p>
            <a:pPr lvl="1"/>
            <a:r>
              <a:rPr lang="en-US" b="1" dirty="0"/>
              <a:t>We need you!!!</a:t>
            </a:r>
          </a:p>
          <a:p>
            <a:pPr lvl="1"/>
            <a:endParaRPr lang="en-US" b="1" dirty="0"/>
          </a:p>
        </p:txBody>
      </p:sp>
    </p:spTree>
    <p:extLst>
      <p:ext uri="{BB962C8B-B14F-4D97-AF65-F5344CB8AC3E}">
        <p14:creationId xmlns:p14="http://schemas.microsoft.com/office/powerpoint/2010/main" val="267282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3170"/>
            <a:ext cx="9905998" cy="1905000"/>
          </a:xfrm>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1141413" y="2258170"/>
            <a:ext cx="9905998" cy="4187787"/>
          </a:xfrm>
        </p:spPr>
        <p:txBody>
          <a:bodyPr>
            <a:normAutofit fontScale="62500" lnSpcReduction="20000"/>
          </a:bodyPr>
          <a:lstStyle/>
          <a:p>
            <a:r>
              <a:rPr lang="en-US" b="1" dirty="0"/>
              <a:t>Mission area:  school chess</a:t>
            </a:r>
          </a:p>
          <a:p>
            <a:r>
              <a:rPr lang="en-US" b="1" dirty="0"/>
              <a:t>Slowly but surely…</a:t>
            </a:r>
          </a:p>
          <a:p>
            <a:r>
              <a:rPr lang="en-US" b="1" dirty="0"/>
              <a:t>Up and running</a:t>
            </a:r>
          </a:p>
          <a:p>
            <a:pPr lvl="1"/>
            <a:r>
              <a:rPr lang="en-US" b="1" dirty="0"/>
              <a:t>Grace academy homeschool cooperative (6 years)</a:t>
            </a:r>
          </a:p>
          <a:p>
            <a:pPr lvl="1"/>
            <a:r>
              <a:rPr lang="en-US" b="1" dirty="0"/>
              <a:t>Old donation school (VBCPS) – second year, large program, highly competitive</a:t>
            </a:r>
          </a:p>
          <a:p>
            <a:pPr lvl="1"/>
            <a:r>
              <a:rPr lang="en-US" b="1" dirty="0" err="1"/>
              <a:t>Trantwood</a:t>
            </a:r>
            <a:r>
              <a:rPr lang="en-US" b="1" dirty="0"/>
              <a:t> elementary (VBCPS) – second year, now both team and club levels</a:t>
            </a:r>
          </a:p>
          <a:p>
            <a:pPr lvl="1"/>
            <a:r>
              <a:rPr lang="en-US" b="1" dirty="0"/>
              <a:t>Sherwood forest elementary (NPS) – second year</a:t>
            </a:r>
          </a:p>
          <a:p>
            <a:pPr lvl="1"/>
            <a:r>
              <a:rPr lang="en-US" b="1" dirty="0"/>
              <a:t>Granby elementary (NPS) – second year</a:t>
            </a:r>
          </a:p>
          <a:p>
            <a:pPr lvl="1"/>
            <a:r>
              <a:rPr lang="en-US" b="1" dirty="0"/>
              <a:t>St Gregory the great school – new program</a:t>
            </a:r>
          </a:p>
          <a:p>
            <a:pPr lvl="1"/>
            <a:r>
              <a:rPr lang="en-US" b="1" dirty="0"/>
              <a:t>NKA homeschool collective – new program</a:t>
            </a:r>
          </a:p>
          <a:p>
            <a:r>
              <a:rPr lang="en-US" b="1" dirty="0"/>
              <a:t>Providing direct support to, but not running:</a:t>
            </a:r>
          </a:p>
          <a:p>
            <a:pPr lvl="1"/>
            <a:r>
              <a:rPr lang="en-US" b="1" dirty="0" err="1"/>
              <a:t>Nandua</a:t>
            </a:r>
            <a:r>
              <a:rPr lang="en-US" b="1" dirty="0"/>
              <a:t> Scholastic Chess (Eastern Shore Schools)</a:t>
            </a:r>
          </a:p>
          <a:p>
            <a:pPr lvl="1"/>
            <a:r>
              <a:rPr lang="en-US" b="1" dirty="0"/>
              <a:t>Woodstock Elementary (VBCPS)</a:t>
            </a:r>
          </a:p>
          <a:p>
            <a:pPr lvl="1"/>
            <a:r>
              <a:rPr lang="en-US" b="1" dirty="0"/>
              <a:t>Kingston Elementary (VBCPS)</a:t>
            </a:r>
          </a:p>
          <a:p>
            <a:r>
              <a:rPr lang="en-US" b="1" dirty="0"/>
              <a:t>A few more schools In discussions for January start</a:t>
            </a:r>
          </a:p>
          <a:p>
            <a:r>
              <a:rPr lang="en-US" b="1" dirty="0"/>
              <a:t>We need you to ask your school for a club!</a:t>
            </a:r>
          </a:p>
          <a:p>
            <a:pPr marL="457200" lvl="1" indent="0">
              <a:buNone/>
            </a:pPr>
            <a:endParaRPr lang="en-US" b="1" dirty="0"/>
          </a:p>
          <a:p>
            <a:pPr lvl="1"/>
            <a:endParaRPr lang="en-US" b="1" dirty="0"/>
          </a:p>
        </p:txBody>
      </p:sp>
    </p:spTree>
    <p:extLst>
      <p:ext uri="{BB962C8B-B14F-4D97-AF65-F5344CB8AC3E}">
        <p14:creationId xmlns:p14="http://schemas.microsoft.com/office/powerpoint/2010/main" val="265912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900" y="0"/>
            <a:ext cx="9905998" cy="1905000"/>
          </a:xfrm>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799506" y="1661824"/>
            <a:ext cx="9905998" cy="5196176"/>
          </a:xfrm>
        </p:spPr>
        <p:txBody>
          <a:bodyPr>
            <a:normAutofit fontScale="85000" lnSpcReduction="10000"/>
          </a:bodyPr>
          <a:lstStyle/>
          <a:p>
            <a:r>
              <a:rPr lang="en-US" b="1" dirty="0"/>
              <a:t>Mission Area:  Chess for Veterans</a:t>
            </a:r>
          </a:p>
          <a:p>
            <a:pPr lvl="1"/>
            <a:r>
              <a:rPr lang="en-US" b="1" dirty="0"/>
              <a:t>Donated sets to retreat center in Pennsylvania</a:t>
            </a:r>
          </a:p>
          <a:p>
            <a:pPr lvl="1"/>
            <a:r>
              <a:rPr lang="en-US" b="1" dirty="0"/>
              <a:t>Working on partnerships with American Legion, DAV, and VA for Free programs (Need your Help!)</a:t>
            </a:r>
          </a:p>
          <a:p>
            <a:r>
              <a:rPr lang="en-US" b="1" dirty="0"/>
              <a:t>Mission Area:  Chess for SENIORS</a:t>
            </a:r>
          </a:p>
          <a:p>
            <a:pPr lvl="1"/>
            <a:r>
              <a:rPr lang="en-US" b="1" dirty="0"/>
              <a:t>Working on partnership with VB Parks and Rec (Need your Help!)</a:t>
            </a:r>
          </a:p>
          <a:p>
            <a:r>
              <a:rPr lang="en-US" b="1" dirty="0"/>
              <a:t>Mission Area:  Chess for Disabilities</a:t>
            </a:r>
          </a:p>
          <a:p>
            <a:pPr lvl="1"/>
            <a:r>
              <a:rPr lang="en-US" b="1" dirty="0"/>
              <a:t>Sponsored Player for World Junior Chess Championship for the Disabled</a:t>
            </a:r>
          </a:p>
          <a:p>
            <a:pPr lvl="1"/>
            <a:r>
              <a:rPr lang="en-US" b="1" dirty="0"/>
              <a:t>Purchased voice clock and worked with USCF to modify rules to prioritize its use over other clocks in games with blind players</a:t>
            </a:r>
          </a:p>
          <a:p>
            <a:pPr lvl="1"/>
            <a:r>
              <a:rPr lang="en-US" b="1" dirty="0"/>
              <a:t>USCF modified rules to increase authority for blind players’ assistants based on our input</a:t>
            </a:r>
          </a:p>
          <a:p>
            <a:pPr lvl="1"/>
            <a:r>
              <a:rPr lang="en-US" b="1" dirty="0"/>
              <a:t>Worked with USCF Accessibility Committee on new accommodations for players with autism</a:t>
            </a:r>
          </a:p>
          <a:p>
            <a:pPr lvl="1"/>
            <a:r>
              <a:rPr lang="en-US" b="1" dirty="0"/>
              <a:t>Called a “learning lab” for disability accommodations by US Chess</a:t>
            </a:r>
          </a:p>
          <a:p>
            <a:r>
              <a:rPr lang="en-US" b="1" dirty="0"/>
              <a:t>Mission area:  Chess for Girls</a:t>
            </a:r>
          </a:p>
          <a:p>
            <a:pPr lvl="1"/>
            <a:r>
              <a:rPr lang="en-US" b="1" dirty="0"/>
              <a:t>Working with VCF to Plan Women’s and Girls’ events in 2019</a:t>
            </a:r>
          </a:p>
          <a:p>
            <a:pPr lvl="1"/>
            <a:r>
              <a:rPr lang="en-US" b="1" dirty="0"/>
              <a:t>Planning Girls Chess Knights – Need VENUES (Need your Help!)</a:t>
            </a:r>
          </a:p>
          <a:p>
            <a:endParaRPr lang="en-US" b="1" dirty="0"/>
          </a:p>
          <a:p>
            <a:pPr lvl="1"/>
            <a:endParaRPr lang="en-US" dirty="0"/>
          </a:p>
        </p:txBody>
      </p:sp>
    </p:spTree>
    <p:extLst>
      <p:ext uri="{BB962C8B-B14F-4D97-AF65-F5344CB8AC3E}">
        <p14:creationId xmlns:p14="http://schemas.microsoft.com/office/powerpoint/2010/main" val="420772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900" y="0"/>
            <a:ext cx="9905998" cy="1905000"/>
          </a:xfrm>
        </p:spPr>
        <p:txBody>
          <a:bodyPr/>
          <a:lstStyle/>
          <a:p>
            <a:pPr algn="ctr"/>
            <a:r>
              <a:rPr lang="en-US" dirty="0"/>
              <a:t>President’s annual report</a:t>
            </a:r>
            <a:br>
              <a:rPr lang="en-US" dirty="0"/>
            </a:br>
            <a:r>
              <a:rPr lang="en-US" dirty="0"/>
              <a:t>2017-2018</a:t>
            </a:r>
          </a:p>
        </p:txBody>
      </p:sp>
      <p:sp>
        <p:nvSpPr>
          <p:cNvPr id="3" name="Content Placeholder 2"/>
          <p:cNvSpPr>
            <a:spLocks noGrp="1"/>
          </p:cNvSpPr>
          <p:nvPr>
            <p:ph idx="1"/>
          </p:nvPr>
        </p:nvSpPr>
        <p:spPr>
          <a:xfrm>
            <a:off x="767701" y="2274074"/>
            <a:ext cx="9905998" cy="5196176"/>
          </a:xfrm>
        </p:spPr>
        <p:txBody>
          <a:bodyPr>
            <a:normAutofit/>
          </a:bodyPr>
          <a:lstStyle/>
          <a:p>
            <a:r>
              <a:rPr lang="en-US" b="1" dirty="0"/>
              <a:t>Mission area: at-risk youth</a:t>
            </a:r>
          </a:p>
          <a:p>
            <a:pPr lvl="1"/>
            <a:r>
              <a:rPr lang="en-US" b="1" dirty="0"/>
              <a:t>Portsmouth summer camp chess program – second year</a:t>
            </a:r>
          </a:p>
          <a:p>
            <a:pPr lvl="1"/>
            <a:r>
              <a:rPr lang="en-US" b="1" dirty="0"/>
              <a:t>VB Oceanfront At-Risk Youth (Short Lived) </a:t>
            </a:r>
          </a:p>
          <a:p>
            <a:pPr lvl="1"/>
            <a:r>
              <a:rPr lang="en-US" b="1" dirty="0"/>
              <a:t>Working on program at alternative school in VB</a:t>
            </a:r>
          </a:p>
          <a:p>
            <a:pPr lvl="1"/>
            <a:r>
              <a:rPr lang="en-US" b="1" dirty="0"/>
              <a:t>Working on Juvenile Detention Programs</a:t>
            </a:r>
          </a:p>
          <a:p>
            <a:r>
              <a:rPr lang="en-US" b="1" dirty="0"/>
              <a:t>Mission area:  Other chess programs</a:t>
            </a:r>
          </a:p>
          <a:p>
            <a:pPr lvl="1"/>
            <a:r>
              <a:rPr lang="en-US" b="1" dirty="0"/>
              <a:t>Boy scout chess merit badges – individual and group sessions</a:t>
            </a:r>
          </a:p>
          <a:p>
            <a:pPr lvl="1"/>
            <a:r>
              <a:rPr lang="en-US" b="1" dirty="0"/>
              <a:t>North Suffolk Library Chess Club (Mary Elizabeth </a:t>
            </a:r>
            <a:r>
              <a:rPr lang="en-US" b="1" dirty="0" err="1"/>
              <a:t>Baesler</a:t>
            </a:r>
            <a:r>
              <a:rPr lang="en-US" b="1" dirty="0"/>
              <a:t>)</a:t>
            </a:r>
          </a:p>
          <a:p>
            <a:pPr lvl="2"/>
            <a:r>
              <a:rPr lang="en-US" b="1" dirty="0"/>
              <a:t>Anyone can start a club – we will provide support (e.g. gear, </a:t>
            </a:r>
            <a:r>
              <a:rPr lang="en-US" b="1" dirty="0" err="1"/>
              <a:t>chesskid</a:t>
            </a:r>
            <a:r>
              <a:rPr lang="en-US" b="1" dirty="0"/>
              <a:t> accounts)</a:t>
            </a:r>
          </a:p>
          <a:p>
            <a:pPr lvl="1"/>
            <a:r>
              <a:rPr lang="en-US" b="1" dirty="0"/>
              <a:t>Working on partnership with N.I.C.E. (Norfolk Initiative for Chess Excellence) to support programs at </a:t>
            </a:r>
            <a:r>
              <a:rPr lang="en-US" b="1" dirty="0" err="1"/>
              <a:t>slover</a:t>
            </a:r>
            <a:r>
              <a:rPr lang="en-US" b="1" dirty="0"/>
              <a:t> library, including homeschool program</a:t>
            </a:r>
          </a:p>
          <a:p>
            <a:pPr lvl="1"/>
            <a:endParaRPr lang="en-US" b="1" dirty="0"/>
          </a:p>
          <a:p>
            <a:pPr lvl="1"/>
            <a:endParaRPr lang="en-US" b="1" dirty="0"/>
          </a:p>
          <a:p>
            <a:pPr lvl="1"/>
            <a:endParaRPr lang="en-US" b="1" dirty="0"/>
          </a:p>
          <a:p>
            <a:endParaRPr lang="en-US" b="1" dirty="0"/>
          </a:p>
          <a:p>
            <a:pPr lvl="1"/>
            <a:endParaRPr lang="en-US" dirty="0"/>
          </a:p>
        </p:txBody>
      </p:sp>
    </p:spTree>
    <p:extLst>
      <p:ext uri="{BB962C8B-B14F-4D97-AF65-F5344CB8AC3E}">
        <p14:creationId xmlns:p14="http://schemas.microsoft.com/office/powerpoint/2010/main" val="4169020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TM03457485[[fn=Mesh]]</Template>
  <TotalTime>312</TotalTime>
  <Words>1385</Words>
  <Application>Microsoft Office PowerPoint</Application>
  <PresentationFormat>Widescreen</PresentationFormat>
  <Paragraphs>166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Hampton roads chess association annual meeting</vt:lpstr>
      <vt:lpstr>THIRD annual meeting</vt:lpstr>
      <vt:lpstr>President’s annual report 2017-2018</vt:lpstr>
      <vt:lpstr>President’s annual report 2017-2018</vt:lpstr>
      <vt:lpstr>President’s annual report 2017-2018</vt:lpstr>
      <vt:lpstr>President’s annual report 2017-2018</vt:lpstr>
      <vt:lpstr>President’s annual report 2017-2018</vt:lpstr>
      <vt:lpstr>President’s annual report 2017-2018</vt:lpstr>
      <vt:lpstr>President’s annual report 2017-2018</vt:lpstr>
      <vt:lpstr>President’s annual report 2017-2018</vt:lpstr>
      <vt:lpstr>HRSCC 2019:  The Big Announcement</vt:lpstr>
      <vt:lpstr>Annual financial report 2017-2018</vt:lpstr>
      <vt:lpstr>Secretary’s report </vt:lpstr>
      <vt:lpstr>Board of director elections</vt:lpstr>
      <vt:lpstr>Call for 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Hampton roads chess association annual meeting</dc:title>
  <dc:creator>Christina Schweiss</dc:creator>
  <cp:lastModifiedBy>Christina Schweiss</cp:lastModifiedBy>
  <cp:revision>20</cp:revision>
  <dcterms:created xsi:type="dcterms:W3CDTF">2017-12-19T04:27:49Z</dcterms:created>
  <dcterms:modified xsi:type="dcterms:W3CDTF">2018-12-18T00:56:19Z</dcterms:modified>
</cp:coreProperties>
</file>